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91" r:id="rId4"/>
    <p:sldId id="290" r:id="rId5"/>
    <p:sldId id="301" r:id="rId6"/>
    <p:sldId id="292" r:id="rId7"/>
    <p:sldId id="302" r:id="rId8"/>
    <p:sldId id="293" r:id="rId9"/>
    <p:sldId id="303" r:id="rId10"/>
    <p:sldId id="294" r:id="rId11"/>
    <p:sldId id="304" r:id="rId12"/>
    <p:sldId id="295" r:id="rId13"/>
    <p:sldId id="305" r:id="rId14"/>
    <p:sldId id="296" r:id="rId15"/>
    <p:sldId id="306" r:id="rId16"/>
    <p:sldId id="297" r:id="rId17"/>
    <p:sldId id="307" r:id="rId18"/>
    <p:sldId id="298" r:id="rId19"/>
    <p:sldId id="308" r:id="rId20"/>
    <p:sldId id="299" r:id="rId21"/>
    <p:sldId id="300" r:id="rId22"/>
    <p:sldId id="26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38" autoAdjust="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6A852-1185-41E5-902B-40252BFD059B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49A57-14D8-4BD9-8E76-3469F642F35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jpeg"/><Relationship Id="rId8" Type="http://schemas.openxmlformats.org/officeDocument/2006/relationships/image" Target="../media/image40.jpeg"/><Relationship Id="rId7" Type="http://schemas.openxmlformats.org/officeDocument/2006/relationships/image" Target="../media/image39.jpeg"/><Relationship Id="rId6" Type="http://schemas.openxmlformats.org/officeDocument/2006/relationships/image" Target="../media/image38.jpeg"/><Relationship Id="rId5" Type="http://schemas.openxmlformats.org/officeDocument/2006/relationships/image" Target="../media/image13.jpeg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5.jpeg"/><Relationship Id="rId15" Type="http://schemas.openxmlformats.org/officeDocument/2006/relationships/image" Target="../media/image3.jpeg"/><Relationship Id="rId14" Type="http://schemas.openxmlformats.org/officeDocument/2006/relationships/image" Target="../media/image6.jpeg"/><Relationship Id="rId13" Type="http://schemas.openxmlformats.org/officeDocument/2006/relationships/image" Target="../media/image8.jpeg"/><Relationship Id="rId12" Type="http://schemas.openxmlformats.org/officeDocument/2006/relationships/image" Target="../media/image44.jpeg"/><Relationship Id="rId11" Type="http://schemas.openxmlformats.org/officeDocument/2006/relationships/image" Target="../media/image43.jpeg"/><Relationship Id="rId10" Type="http://schemas.openxmlformats.org/officeDocument/2006/relationships/image" Target="../media/image42.jpeg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585035"/>
            <a:ext cx="9144000" cy="2387600"/>
          </a:xfrm>
        </p:spPr>
        <p:txBody>
          <a:bodyPr/>
          <a:lstStyle/>
          <a:p>
            <a:r>
              <a:rPr lang="ru-RU" altLang="en-US" dirty="0" smtClean="0"/>
              <a:t>Многообразие протист</a:t>
            </a:r>
            <a:endParaRPr lang="ru-RU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17220000">
            <a:off x="6856095" y="84455"/>
            <a:ext cx="628650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740"/>
          </a:xfrm>
        </p:spPr>
        <p:txBody>
          <a:bodyPr/>
          <a:p>
            <a:pPr algn="ctr"/>
            <a:r>
              <a:rPr lang="en-US" altLang="ru-RU"/>
              <a:t>Hacrobia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6645" y="964565"/>
            <a:ext cx="4408170" cy="426974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3924935" y="5320030"/>
            <a:ext cx="3752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Кокколитофориды</a:t>
            </a:r>
            <a:endParaRPr lang="ru-RU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12840000">
            <a:off x="1717675" y="59372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en-US"/>
              <a:t>Rhyzaria</a:t>
            </a:r>
            <a:endParaRPr lang="en-US" altLang="en-US"/>
          </a:p>
        </p:txBody>
      </p:sp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705"/>
            <a:ext cx="3007995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9445" y="1576705"/>
            <a:ext cx="3710940" cy="52533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576705"/>
            <a:ext cx="5058410" cy="3369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10800000">
            <a:off x="289560" y="380428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7710"/>
          </a:xfrm>
        </p:spPr>
        <p:txBody>
          <a:bodyPr>
            <a:normAutofit fontScale="90000"/>
          </a:bodyPr>
          <a:p>
            <a:pPr algn="ctr"/>
            <a:r>
              <a:rPr lang="en-US" altLang="ru-RU"/>
              <a:t>Alveolata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915670"/>
            <a:ext cx="3444240" cy="344424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740" y="3251835"/>
            <a:ext cx="3100070" cy="3542665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61740" y="915670"/>
            <a:ext cx="3100705" cy="233553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50" y="915670"/>
            <a:ext cx="3896360" cy="258635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81340" y="2277110"/>
            <a:ext cx="194818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7620000">
            <a:off x="2458085" y="6081395"/>
            <a:ext cx="945515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494665"/>
          </a:xfrm>
        </p:spPr>
        <p:txBody>
          <a:bodyPr>
            <a:normAutofit fontScale="90000"/>
          </a:bodyPr>
          <a:p>
            <a:pPr algn="ctr"/>
            <a:r>
              <a:rPr lang="en-US" altLang="ru-RU"/>
              <a:t>Heteroconta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" y="659130"/>
            <a:ext cx="3892550" cy="238442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b="21836"/>
          <a:stretch>
            <a:fillRect/>
          </a:stretch>
        </p:blipFill>
        <p:spPr>
          <a:xfrm rot="16200000">
            <a:off x="2242820" y="2484755"/>
            <a:ext cx="6192520" cy="2541270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3"/>
          <a:srcRect t="16314" b="22618"/>
          <a:stretch>
            <a:fillRect/>
          </a:stretch>
        </p:blipFill>
        <p:spPr>
          <a:xfrm rot="5400000">
            <a:off x="2583815" y="4206875"/>
            <a:ext cx="3384550" cy="156146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" y="3117850"/>
            <a:ext cx="2450465" cy="374015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685" y="659130"/>
            <a:ext cx="4893310" cy="364680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320" y="3470275"/>
            <a:ext cx="4892675" cy="2158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180" y="129810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2940000">
            <a:off x="8745855" y="6076315"/>
            <a:ext cx="716280" cy="6115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8985"/>
          </a:xfrm>
        </p:spPr>
        <p:txBody>
          <a:bodyPr>
            <a:normAutofit/>
          </a:bodyPr>
          <a:p>
            <a:pPr algn="ctr"/>
            <a:r>
              <a:rPr lang="en-US" altLang="ru-RU"/>
              <a:t>Opisthoconta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25" y="945515"/>
            <a:ext cx="5159375" cy="3568065"/>
          </a:xfrm>
          <a:prstGeom prst="rect">
            <a:avLst/>
          </a:prstGeom>
        </p:spPr>
      </p:pic>
      <p:pic>
        <p:nvPicPr>
          <p:cNvPr id="1068" name="Picture 4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5" b="5180"/>
          <a:stretch>
            <a:fillRect/>
          </a:stretch>
        </p:blipFill>
        <p:spPr bwMode="auto">
          <a:xfrm>
            <a:off x="60325" y="635000"/>
            <a:ext cx="2092325" cy="142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290" y="768985"/>
            <a:ext cx="4914265" cy="3830955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4"/>
          <a:srcRect l="30719" r="36124"/>
          <a:stretch>
            <a:fillRect/>
          </a:stretch>
        </p:blipFill>
        <p:spPr>
          <a:xfrm>
            <a:off x="7264400" y="3572510"/>
            <a:ext cx="1898650" cy="3220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Еще 50 лет назад говорили о том, что протисты бывают всего лишь нескольких форм</a:t>
            </a:r>
            <a:endParaRPr lang="ru-RU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60960"/>
            <a:ext cx="10515600" cy="890270"/>
          </a:xfrm>
        </p:spPr>
        <p:txBody>
          <a:bodyPr/>
          <a:p>
            <a:pPr algn="ctr"/>
            <a:r>
              <a:rPr lang="en-US" altLang="ru-RU"/>
              <a:t>Opisthoconta</a:t>
            </a:r>
            <a:endParaRPr lang="en-US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1920875"/>
            <a:ext cx="8093710" cy="485584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l="13194" t="35271" r="26360"/>
          <a:stretch>
            <a:fillRect/>
          </a:stretch>
        </p:blipFill>
        <p:spPr>
          <a:xfrm>
            <a:off x="62865" y="146050"/>
            <a:ext cx="3899535" cy="277241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85770"/>
            <a:ext cx="1614805" cy="379095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29005" y="3743325"/>
            <a:ext cx="3790950" cy="22752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pic>
        <p:nvPicPr>
          <p:cNvPr id="1028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29" y="5724815"/>
            <a:ext cx="1959965" cy="90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59" y="5533534"/>
            <a:ext cx="1768870" cy="11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523" y="4235323"/>
            <a:ext cx="1807182" cy="14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9" y="1708511"/>
            <a:ext cx="1332449" cy="15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495" y="1434504"/>
            <a:ext cx="1532746" cy="20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7" y="54554"/>
            <a:ext cx="1221693" cy="122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ÐÐ°ÑÑÐ¸Ð½ÐºÐ¸ Ð¿Ð¾ Ð·Ð°Ð¿ÑÐ¾ÑÑ cryptomonas ovat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77854" y="1459440"/>
            <a:ext cx="1465540" cy="10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64" y="81773"/>
            <a:ext cx="1993736" cy="136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471" y="1434504"/>
            <a:ext cx="975641" cy="100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908" y="1172542"/>
            <a:ext cx="1288812" cy="103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400" y="1594450"/>
            <a:ext cx="1828682" cy="9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41" y="1421102"/>
            <a:ext cx="1567772" cy="117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936" y="2201815"/>
            <a:ext cx="1561689" cy="124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588" y="3462760"/>
            <a:ext cx="1379348" cy="93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177" y="3477727"/>
            <a:ext cx="1212928" cy="8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Овал 3"/>
          <p:cNvSpPr/>
          <p:nvPr/>
        </p:nvSpPr>
        <p:spPr>
          <a:xfrm>
            <a:off x="6162675" y="6101080"/>
            <a:ext cx="833120" cy="60642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Овал 4"/>
          <p:cNvSpPr/>
          <p:nvPr/>
        </p:nvSpPr>
        <p:spPr>
          <a:xfrm>
            <a:off x="5295900" y="5885815"/>
            <a:ext cx="541020" cy="62674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Овал 5"/>
          <p:cNvSpPr/>
          <p:nvPr/>
        </p:nvSpPr>
        <p:spPr>
          <a:xfrm>
            <a:off x="7732395" y="558800"/>
            <a:ext cx="1625600" cy="1259840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5" grpId="0" bldLvl="0" animBg="1"/>
      <p:bldP spid="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>
            <a:off x="10608945" y="3940175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8185" y="1273810"/>
            <a:ext cx="7996555" cy="527304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en-US"/>
              <a:t>Amoebozoa</a:t>
            </a:r>
            <a:endParaRPr lang="en-US" altLang="en-US"/>
          </a:p>
        </p:txBody>
      </p:sp>
      <p:pic>
        <p:nvPicPr>
          <p:cNvPr id="1058" name="Picture 3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15" y="1584960"/>
            <a:ext cx="3135630" cy="212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115" y="1584960"/>
            <a:ext cx="4402455" cy="24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50605" y="1584960"/>
            <a:ext cx="3290570" cy="2468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20160000">
            <a:off x="10658475" y="1658620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ru-RU"/>
              <a:t>Excavata</a:t>
            </a:r>
            <a:endParaRPr lang="en-US" altLang="ru-RU"/>
          </a:p>
        </p:txBody>
      </p:sp>
      <p:pic>
        <p:nvPicPr>
          <p:cNvPr id="1056" name="Picture 3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170" y="1453515"/>
            <a:ext cx="3629660" cy="290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435" y="1454150"/>
            <a:ext cx="3901440" cy="2903220"/>
          </a:xfrm>
          <a:prstGeom prst="rect">
            <a:avLst/>
          </a:prstGeom>
        </p:spPr>
      </p:pic>
      <p:pic>
        <p:nvPicPr>
          <p:cNvPr id="5" name="Picture 30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605" y="1470660"/>
            <a:ext cx="3764280" cy="282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910" y="108855"/>
            <a:ext cx="9719035" cy="6598767"/>
          </a:xfrm>
          <a:prstGeom prst="rect">
            <a:avLst/>
          </a:prstGeom>
        </p:spPr>
      </p:pic>
      <p:sp>
        <p:nvSpPr>
          <p:cNvPr id="3" name="Овал 2"/>
          <p:cNvSpPr/>
          <p:nvPr/>
        </p:nvSpPr>
        <p:spPr>
          <a:xfrm>
            <a:off x="8255000" y="4699000"/>
            <a:ext cx="782955" cy="502285"/>
          </a:xfrm>
          <a:prstGeom prst="ellipse">
            <a:avLst/>
          </a:prstGeom>
          <a:noFill/>
          <a:ln w="412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Стрелка влево 6"/>
          <p:cNvSpPr/>
          <p:nvPr/>
        </p:nvSpPr>
        <p:spPr>
          <a:xfrm rot="19320000">
            <a:off x="8814435" y="167640"/>
            <a:ext cx="1409065" cy="9131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91235"/>
          </a:xfrm>
        </p:spPr>
        <p:txBody>
          <a:bodyPr/>
          <a:p>
            <a:pPr algn="ctr"/>
            <a:r>
              <a:rPr lang="en-US" altLang="ru-RU"/>
              <a:t>Archaeplastida</a:t>
            </a:r>
            <a:endParaRPr lang="en-US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2090" y="906780"/>
            <a:ext cx="3539490" cy="29286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" y="906780"/>
            <a:ext cx="3759835" cy="510413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3345" y="906780"/>
            <a:ext cx="4404995" cy="2929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WPS Presentation</Application>
  <PresentationFormat>Широкоэкранный</PresentationFormat>
  <Paragraphs>24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Тема Office</vt:lpstr>
      <vt:lpstr>Введение в протистологию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Павел Сафонов</dc:creator>
  <cp:lastModifiedBy>Vadim Khaitov</cp:lastModifiedBy>
  <cp:revision>126</cp:revision>
  <dcterms:created xsi:type="dcterms:W3CDTF">2018-10-14T15:04:00Z</dcterms:created>
  <dcterms:modified xsi:type="dcterms:W3CDTF">2020-10-14T07:45:44Z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1049-11.2.0.9684</vt:lpwstr>
  </property>
</Properties>
</file>